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c171a0a39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c171a0a39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For age range 30-49, the increase rate in all cities did not have a significant increase. Chelsea, Everett, Wellesley and Revere had the same fully vaccinated rate which was 80%. </a:t>
            </a:r>
            <a:endParaRPr sz="1000">
              <a:solidFill>
                <a:srgbClr val="202124"/>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b9e8482f8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b9e8482f8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latin typeface="Times New Roman"/>
                <a:ea typeface="Times New Roman"/>
                <a:cs typeface="Times New Roman"/>
                <a:sym typeface="Times New Roman"/>
              </a:rPr>
              <a:t>P</a:t>
            </a:r>
            <a:r>
              <a:rPr lang="en">
                <a:solidFill>
                  <a:srgbClr val="202124"/>
                </a:solidFill>
                <a:latin typeface="Times New Roman"/>
                <a:ea typeface="Times New Roman"/>
                <a:cs typeface="Times New Roman"/>
                <a:sym typeface="Times New Roman"/>
              </a:rPr>
              <a:t>eople in the 50-65 age group received a large number of vaccinations from April 2021 to May 2021.</a:t>
            </a:r>
            <a:endParaRPr>
              <a:solidFill>
                <a:srgbClr val="202124"/>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02124"/>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02124"/>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c171a0a39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c171a0a39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People in the 65-75 and 75+ age groups received a large number of vaccinations from March 2021 to April 2021.</a:t>
            </a:r>
            <a:endParaRPr>
              <a:solidFill>
                <a:srgbClr val="20212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Compared to other five cities, Chelsea have higher rates of complete vaccination and growth rates in the 65-75 and 75+ age groups. （high growth rate because green line is more sloping compared to others)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c171a0a39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ac171a0a39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c171a0a3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c171a0a3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Least one dose graphs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ac171a0a39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ac171a0a39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 Chelsea had a relatively high vaccination rate in the age group 20-29.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c171a0a39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ac171a0a39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Chelsea had a relatively high vaccination rate in the age group 30-49.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c171a0a3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c171a0a3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Chelsea had a relatively high vaccination rate </a:t>
            </a:r>
            <a:endParaRPr>
              <a:solidFill>
                <a:srgbClr val="202124"/>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c171a0a39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c171a0a39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see </a:t>
            </a:r>
            <a:r>
              <a:rPr lang="en">
                <a:solidFill>
                  <a:srgbClr val="202124"/>
                </a:solidFill>
                <a:latin typeface="Times New Roman"/>
                <a:ea typeface="Times New Roman"/>
                <a:cs typeface="Times New Roman"/>
                <a:sym typeface="Times New Roman"/>
              </a:rPr>
              <a:t>Chelsea also have higher rates of at least one dose in the 65-75 and 75+ age groups. </a:t>
            </a:r>
            <a:endParaRPr>
              <a:solidFill>
                <a:srgbClr val="20212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The rates decreased in 65-75 and 75+ age groups due to the decrease of the population. (elders passed away)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c171a0a39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c171a0a39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b9e8482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b9e8482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dbaffe5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dbaffe5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dbaffe57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dbaffe57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dbaffe5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dbaffe5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b9e8482f8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b9e8482f8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show Ha:</a:t>
            </a:r>
            <a:endParaRPr/>
          </a:p>
          <a:p>
            <a:pPr indent="0" lvl="0" marL="0" rtl="0" algn="l">
              <a:spcBef>
                <a:spcPts val="0"/>
              </a:spcBef>
              <a:spcAft>
                <a:spcPts val="0"/>
              </a:spcAft>
              <a:buNone/>
            </a:pPr>
            <a:r>
              <a:rPr lang="en"/>
              <a:t>Here I use increase rate (percentage) for comparing the performance of pediatric vaccination for different cities.</a:t>
            </a:r>
            <a:endParaRPr/>
          </a:p>
          <a:p>
            <a:pPr indent="0" lvl="0" marL="0" rtl="0" algn="l">
              <a:spcBef>
                <a:spcPts val="0"/>
              </a:spcBef>
              <a:spcAft>
                <a:spcPts val="0"/>
              </a:spcAft>
              <a:buNone/>
            </a:pPr>
            <a:r>
              <a:rPr lang="en"/>
              <a:t>Here we can get p values after each t test, and if p&lt;0.05, it is sufficient for us to accept Ha and deny Ha. (</a:t>
            </a:r>
            <a:r>
              <a:rPr lang="en">
                <a:solidFill>
                  <a:schemeClr val="dk1"/>
                </a:solidFill>
              </a:rPr>
              <a:t>High p value means that the higher mean may be caused by accident or some coincidence, so we need to make p=0.05 to make sure that our result is not caused by accident but rigorous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whole slide:</a:t>
            </a:r>
            <a:endParaRPr/>
          </a:p>
          <a:p>
            <a:pPr indent="0" lvl="0" marL="0" rtl="0" algn="l">
              <a:spcBef>
                <a:spcPts val="0"/>
              </a:spcBef>
              <a:spcAft>
                <a:spcPts val="0"/>
              </a:spcAft>
              <a:buNone/>
            </a:pPr>
            <a:r>
              <a:rPr lang="en"/>
              <a:t>So it shows that La Colaborativa shows its influence on pediatric vaccination.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ab9e8482f8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ab9e8482f8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b9e8482f8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ab9e8482f8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almost the same H0 and Ha for booster, we can find that after the vaccination site starts booster for adults, there are many results’ p-value less than 0.05–which means that we can accept the alternative hypothesis, and La Colaborativa shows significant </a:t>
            </a:r>
            <a:r>
              <a:rPr lang="en"/>
              <a:t>influence</a:t>
            </a:r>
            <a:r>
              <a:rPr lang="en"/>
              <a:t> on booster vaccination on so many age ranges and so many cities’ </a:t>
            </a:r>
            <a:r>
              <a:rPr lang="en"/>
              <a:t>comparison</a:t>
            </a:r>
            <a:r>
              <a:rPr lang="en"/>
              <a:t> also imply that it has a </a:t>
            </a:r>
            <a:r>
              <a:rPr lang="en"/>
              <a:t>significant</a:t>
            </a:r>
            <a:r>
              <a:rPr lang="en"/>
              <a:t> </a:t>
            </a:r>
            <a:r>
              <a:rPr lang="en"/>
              <a:t>influence</a:t>
            </a:r>
            <a:r>
              <a:rPr lang="en"/>
              <a:t> on booster vaccination.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b9e8482f8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b9e8482f8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b9e8482f8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b9e8482f8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ac171a0a3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ac171a0a3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c171a0a3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c171a0a3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ab9e8482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b9e8482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b9e8482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b9e8482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 </a:t>
            </a:r>
            <a:r>
              <a:rPr lang="en">
                <a:solidFill>
                  <a:schemeClr val="dk1"/>
                </a:solidFill>
                <a:highlight>
                  <a:srgbClr val="FFFFFF"/>
                </a:highlight>
              </a:rPr>
              <a:t>We use hypothesis t test to test if the increase rate of vaccination in Chelsea is enough to be thought that we can reject null hypothesis and support that La Colaborativa has significant impact on vaccination (p&lt;0.05).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ac171a0a3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ac171a0a3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ab9e8482f8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ab9e8482f8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We graphed the following fully vaccinated rate graphs for six age ranges (age 0-19, age 20-29, age 30-49, age 50-65, age 60-75, age 75+) and each line in the graphs corresponds to a city. The purpose is to figure out the characteristics and discrepancies of vaccination rate between different cities in each age range. </a:t>
            </a:r>
            <a:endParaRPr sz="1000">
              <a:solidFill>
                <a:schemeClr val="dk1"/>
              </a:solidFill>
              <a:highlight>
                <a:schemeClr val="lt1"/>
              </a:highlight>
              <a:latin typeface="Times New Roman"/>
              <a:ea typeface="Times New Roman"/>
              <a:cs typeface="Times New Roman"/>
              <a:sym typeface="Times New Roman"/>
            </a:endParaRPr>
          </a:p>
          <a:p>
            <a:pPr indent="0" lvl="0" marL="0" marR="38100" rtl="0" algn="l">
              <a:lnSpc>
                <a:spcPct val="128571"/>
              </a:lnSpc>
              <a:spcBef>
                <a:spcPts val="0"/>
              </a:spcBef>
              <a:spcAft>
                <a:spcPts val="0"/>
              </a:spcAft>
              <a:buNone/>
            </a:pPr>
            <a:r>
              <a:rPr lang="en" sz="1000">
                <a:solidFill>
                  <a:srgbClr val="202124"/>
                </a:solidFill>
                <a:highlight>
                  <a:schemeClr val="lt1"/>
                </a:highlight>
                <a:latin typeface="Times New Roman"/>
                <a:ea typeface="Times New Roman"/>
                <a:cs typeface="Times New Roman"/>
                <a:sym typeface="Times New Roman"/>
              </a:rPr>
              <a:t>Because there are too many missing data for people aged 0-19, we cannot process the data to the complete timeline by any method. </a:t>
            </a:r>
            <a:endParaRPr sz="1000">
              <a:solidFill>
                <a:srgbClr val="202124"/>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c171a0a39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ac171a0a39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By the graphs of fully vaccinated rate in age ranges 20-29, we can find that In the May and June of 2021, a large number of people were vaccinated. </a:t>
            </a:r>
            <a:endParaRPr sz="1000">
              <a:solidFill>
                <a:srgbClr val="202124"/>
              </a:solidFill>
              <a:highlight>
                <a:schemeClr val="lt1"/>
              </a:highlight>
              <a:latin typeface="Times New Roman"/>
              <a:ea typeface="Times New Roman"/>
              <a:cs typeface="Times New Roman"/>
              <a:sym typeface="Times New Roman"/>
            </a:endParaRPr>
          </a:p>
          <a:p>
            <a:pPr indent="0" lvl="0" marL="0" marR="38100" rtl="0" algn="l">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Green line is Chelsea. Chelsea had a relatively high vaccination rate in the age group 20-29. </a:t>
            </a:r>
            <a:endParaRPr sz="1000">
              <a:solidFill>
                <a:srgbClr val="202124"/>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Vaccine Equity Team 2</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lang="en" sz="1240"/>
              <a:t>Sponsor: BU Spark!</a:t>
            </a:r>
            <a:endParaRPr sz="1240"/>
          </a:p>
          <a:p>
            <a:pPr indent="0" lvl="0" marL="0" rtl="0" algn="l">
              <a:lnSpc>
                <a:spcPct val="80000"/>
              </a:lnSpc>
              <a:spcBef>
                <a:spcPts val="0"/>
              </a:spcBef>
              <a:spcAft>
                <a:spcPts val="0"/>
              </a:spcAft>
              <a:buSzPts val="523"/>
              <a:buNone/>
            </a:pPr>
            <a:r>
              <a:rPr lang="en" sz="1240"/>
              <a:t>Client: Dr. Julia Koehler</a:t>
            </a:r>
            <a:endParaRPr sz="1240"/>
          </a:p>
          <a:p>
            <a:pPr indent="0" lvl="0" marL="0" rtl="0" algn="l">
              <a:lnSpc>
                <a:spcPct val="80000"/>
              </a:lnSpc>
              <a:spcBef>
                <a:spcPts val="0"/>
              </a:spcBef>
              <a:spcAft>
                <a:spcPts val="0"/>
              </a:spcAft>
              <a:buSzPts val="523"/>
              <a:buNone/>
            </a:pPr>
            <a:r>
              <a:rPr lang="en" sz="1240"/>
              <a:t>Member: Kush Vekeria, </a:t>
            </a:r>
            <a:r>
              <a:rPr lang="en" sz="1240"/>
              <a:t>Liyu Qu, Jingyi Li,</a:t>
            </a:r>
            <a:r>
              <a:rPr lang="en" sz="1240"/>
              <a:t> Zhou Ye</a:t>
            </a:r>
            <a:endParaRPr sz="12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Vaccinated Rate vs. Date </a:t>
            </a:r>
            <a:endParaRPr/>
          </a:p>
        </p:txBody>
      </p:sp>
      <p:pic>
        <p:nvPicPr>
          <p:cNvPr id="121" name="Google Shape;121;p22"/>
          <p:cNvPicPr preferRelativeResize="0"/>
          <p:nvPr/>
        </p:nvPicPr>
        <p:blipFill>
          <a:blip r:embed="rId3">
            <a:alphaModFix/>
          </a:blip>
          <a:stretch>
            <a:fillRect/>
          </a:stretch>
        </p:blipFill>
        <p:spPr>
          <a:xfrm>
            <a:off x="311700" y="1472300"/>
            <a:ext cx="8520600" cy="26923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57550" y="182475"/>
            <a:ext cx="664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Fully Vaccinated Rate vs. Date </a:t>
            </a:r>
            <a:endParaRPr/>
          </a:p>
          <a:p>
            <a:pPr indent="0" lvl="0" marL="0" rtl="0" algn="l">
              <a:spcBef>
                <a:spcPts val="0"/>
              </a:spcBef>
              <a:spcAft>
                <a:spcPts val="0"/>
              </a:spcAft>
              <a:buNone/>
            </a:pPr>
            <a:r>
              <a:rPr lang="en"/>
              <a:t> </a:t>
            </a:r>
            <a:endParaRPr/>
          </a:p>
        </p:txBody>
      </p:sp>
      <p:pic>
        <p:nvPicPr>
          <p:cNvPr id="127" name="Google Shape;127;p23"/>
          <p:cNvPicPr preferRelativeResize="0"/>
          <p:nvPr/>
        </p:nvPicPr>
        <p:blipFill>
          <a:blip r:embed="rId3">
            <a:alphaModFix/>
          </a:blip>
          <a:stretch>
            <a:fillRect/>
          </a:stretch>
        </p:blipFill>
        <p:spPr>
          <a:xfrm>
            <a:off x="257550" y="1296349"/>
            <a:ext cx="8484849" cy="2835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Vaccinated Rate vs. Date </a:t>
            </a:r>
            <a:endParaRPr/>
          </a:p>
        </p:txBody>
      </p:sp>
      <p:pic>
        <p:nvPicPr>
          <p:cNvPr id="133" name="Google Shape;133;p24"/>
          <p:cNvPicPr preferRelativeResize="0"/>
          <p:nvPr/>
        </p:nvPicPr>
        <p:blipFill>
          <a:blip r:embed="rId3">
            <a:alphaModFix/>
          </a:blip>
          <a:stretch>
            <a:fillRect/>
          </a:stretch>
        </p:blipFill>
        <p:spPr>
          <a:xfrm>
            <a:off x="311700" y="1481700"/>
            <a:ext cx="8455501" cy="268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Vaccinated Rate vs. Date </a:t>
            </a:r>
            <a:endParaRPr/>
          </a:p>
        </p:txBody>
      </p:sp>
      <p:pic>
        <p:nvPicPr>
          <p:cNvPr id="139" name="Google Shape;139;p25"/>
          <p:cNvPicPr preferRelativeResize="0"/>
          <p:nvPr/>
        </p:nvPicPr>
        <p:blipFill>
          <a:blip r:embed="rId3">
            <a:alphaModFix/>
          </a:blip>
          <a:stretch>
            <a:fillRect/>
          </a:stretch>
        </p:blipFill>
        <p:spPr>
          <a:xfrm>
            <a:off x="311700" y="1431850"/>
            <a:ext cx="8276773" cy="268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185625" y="40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a:t>
            </a:r>
            <a:r>
              <a:rPr lang="en"/>
              <a:t> Rate vs. Date </a:t>
            </a:r>
            <a:endParaRPr/>
          </a:p>
        </p:txBody>
      </p:sp>
      <p:pic>
        <p:nvPicPr>
          <p:cNvPr id="145" name="Google Shape;145;p26"/>
          <p:cNvPicPr preferRelativeResize="0"/>
          <p:nvPr/>
        </p:nvPicPr>
        <p:blipFill>
          <a:blip r:embed="rId3">
            <a:alphaModFix/>
          </a:blip>
          <a:stretch>
            <a:fillRect/>
          </a:stretch>
        </p:blipFill>
        <p:spPr>
          <a:xfrm>
            <a:off x="185625" y="1949675"/>
            <a:ext cx="8437176" cy="261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 Rate vs. Date </a:t>
            </a:r>
            <a:endParaRPr/>
          </a:p>
        </p:txBody>
      </p:sp>
      <p:pic>
        <p:nvPicPr>
          <p:cNvPr id="151" name="Google Shape;151;p27"/>
          <p:cNvPicPr preferRelativeResize="0"/>
          <p:nvPr/>
        </p:nvPicPr>
        <p:blipFill>
          <a:blip r:embed="rId3">
            <a:alphaModFix/>
          </a:blip>
          <a:stretch>
            <a:fillRect/>
          </a:stretch>
        </p:blipFill>
        <p:spPr>
          <a:xfrm>
            <a:off x="417925" y="1593700"/>
            <a:ext cx="8414376" cy="260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 Rate vs. Date </a:t>
            </a:r>
            <a:endParaRPr/>
          </a:p>
        </p:txBody>
      </p:sp>
      <p:pic>
        <p:nvPicPr>
          <p:cNvPr id="157" name="Google Shape;157;p28"/>
          <p:cNvPicPr preferRelativeResize="0"/>
          <p:nvPr/>
        </p:nvPicPr>
        <p:blipFill>
          <a:blip r:embed="rId3">
            <a:alphaModFix/>
          </a:blip>
          <a:stretch>
            <a:fillRect/>
          </a:stretch>
        </p:blipFill>
        <p:spPr>
          <a:xfrm>
            <a:off x="311700" y="1378675"/>
            <a:ext cx="8223499" cy="2663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97400" y="16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 Rate vs. Date </a:t>
            </a:r>
            <a:endParaRPr/>
          </a:p>
        </p:txBody>
      </p:sp>
      <p:pic>
        <p:nvPicPr>
          <p:cNvPr id="163" name="Google Shape;163;p29"/>
          <p:cNvPicPr preferRelativeResize="0"/>
          <p:nvPr/>
        </p:nvPicPr>
        <p:blipFill>
          <a:blip r:embed="rId3">
            <a:alphaModFix/>
          </a:blip>
          <a:stretch>
            <a:fillRect/>
          </a:stretch>
        </p:blipFill>
        <p:spPr>
          <a:xfrm>
            <a:off x="521788" y="1714424"/>
            <a:ext cx="7671824" cy="252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 Rate vs. Date </a:t>
            </a:r>
            <a:endParaRPr/>
          </a:p>
        </p:txBody>
      </p:sp>
      <p:pic>
        <p:nvPicPr>
          <p:cNvPr id="169" name="Google Shape;169;p30"/>
          <p:cNvPicPr preferRelativeResize="0"/>
          <p:nvPr/>
        </p:nvPicPr>
        <p:blipFill>
          <a:blip r:embed="rId3">
            <a:alphaModFix/>
          </a:blip>
          <a:stretch>
            <a:fillRect/>
          </a:stretch>
        </p:blipFill>
        <p:spPr>
          <a:xfrm>
            <a:off x="311700" y="1170125"/>
            <a:ext cx="8520599" cy="28026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Least One Dose Rate vs. Date </a:t>
            </a:r>
            <a:endParaRPr/>
          </a:p>
        </p:txBody>
      </p:sp>
      <p:pic>
        <p:nvPicPr>
          <p:cNvPr id="175" name="Google Shape;175;p31"/>
          <p:cNvPicPr preferRelativeResize="0"/>
          <p:nvPr/>
        </p:nvPicPr>
        <p:blipFill>
          <a:blip r:embed="rId3">
            <a:alphaModFix/>
          </a:blip>
          <a:stretch>
            <a:fillRect/>
          </a:stretch>
        </p:blipFill>
        <p:spPr>
          <a:xfrm>
            <a:off x="311700" y="1170125"/>
            <a:ext cx="8520599" cy="2802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and Background</a:t>
            </a:r>
            <a:endParaRPr/>
          </a:p>
        </p:txBody>
      </p:sp>
      <p:sp>
        <p:nvSpPr>
          <p:cNvPr id="66" name="Google Shape;66;p14"/>
          <p:cNvSpPr txBox="1"/>
          <p:nvPr>
            <p:ph idx="1" type="body"/>
          </p:nvPr>
        </p:nvSpPr>
        <p:spPr>
          <a:xfrm>
            <a:off x="311700" y="1131300"/>
            <a:ext cx="8520600" cy="376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600"/>
              <a:t>Goals: </a:t>
            </a:r>
            <a:endParaRPr b="1" i="1" sz="1600"/>
          </a:p>
          <a:p>
            <a:pPr indent="-330200" lvl="0" marL="457200" rtl="0" algn="l">
              <a:spcBef>
                <a:spcPts val="1200"/>
              </a:spcBef>
              <a:spcAft>
                <a:spcPts val="0"/>
              </a:spcAft>
              <a:buSzPts val="1600"/>
              <a:buChar char="-"/>
            </a:pPr>
            <a:r>
              <a:rPr lang="en" sz="1600"/>
              <a:t>To </a:t>
            </a:r>
            <a:r>
              <a:rPr lang="en" sz="1600"/>
              <a:t>understand</a:t>
            </a:r>
            <a:r>
              <a:rPr lang="en" sz="1600"/>
              <a:t> the impact of grassroots organizations, like La Colaborativa, in the distribution of Covid-19 vaccinations of various age groups</a:t>
            </a:r>
            <a:endParaRPr sz="1600"/>
          </a:p>
          <a:p>
            <a:pPr indent="-330200" lvl="0" marL="457200" rtl="0" algn="l">
              <a:spcBef>
                <a:spcPts val="0"/>
              </a:spcBef>
              <a:spcAft>
                <a:spcPts val="0"/>
              </a:spcAft>
              <a:buSzPts val="1600"/>
              <a:buChar char="-"/>
            </a:pPr>
            <a:r>
              <a:rPr lang="en" sz="1600"/>
              <a:t>To discover trends in vaccination rates amongst age groups with a particular focus on pediatric populations.</a:t>
            </a:r>
            <a:endParaRPr sz="1600"/>
          </a:p>
          <a:p>
            <a:pPr indent="0" lvl="0" marL="0" rtl="0" algn="l">
              <a:spcBef>
                <a:spcPts val="1200"/>
              </a:spcBef>
              <a:spcAft>
                <a:spcPts val="0"/>
              </a:spcAft>
              <a:buNone/>
            </a:pPr>
            <a:r>
              <a:rPr b="1" i="1" lang="en" sz="1600"/>
              <a:t>Background: </a:t>
            </a:r>
            <a:endParaRPr b="1" i="1" sz="1600"/>
          </a:p>
          <a:p>
            <a:pPr indent="-330200" lvl="0" marL="457200" rtl="0" algn="l">
              <a:spcBef>
                <a:spcPts val="1200"/>
              </a:spcBef>
              <a:spcAft>
                <a:spcPts val="0"/>
              </a:spcAft>
              <a:buSzPts val="1600"/>
              <a:buChar char="-"/>
            </a:pPr>
            <a:r>
              <a:rPr lang="en" sz="1600"/>
              <a:t>Access to quality healthcare and reputable information remains an issue for underserved communities in the State of Massachusetts</a:t>
            </a:r>
            <a:endParaRPr sz="1600"/>
          </a:p>
          <a:p>
            <a:pPr indent="-330200" lvl="0" marL="457200" rtl="0" algn="l">
              <a:spcBef>
                <a:spcPts val="0"/>
              </a:spcBef>
              <a:spcAft>
                <a:spcPts val="0"/>
              </a:spcAft>
              <a:buSzPts val="1600"/>
              <a:buChar char="-"/>
            </a:pPr>
            <a:r>
              <a:rPr lang="en" sz="1600"/>
              <a:t>Our team’s primary focus was upon vaccinations by age group with emphasis on understanding the impact of efforts on pediatric vaccinations.</a:t>
            </a:r>
            <a:endParaRPr sz="1600"/>
          </a:p>
          <a:p>
            <a:pPr indent="-330200" lvl="0" marL="457200" rtl="0" algn="l">
              <a:spcBef>
                <a:spcPts val="0"/>
              </a:spcBef>
              <a:spcAft>
                <a:spcPts val="0"/>
              </a:spcAft>
              <a:buSzPts val="1600"/>
              <a:buChar char="-"/>
            </a:pPr>
            <a:r>
              <a:rPr lang="en" sz="1600"/>
              <a:t>We have two data sets (Grouped.csv and Zipcode.csv) .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Vaccinations: One vs. Fully (Revere)</a:t>
            </a:r>
            <a:endParaRPr/>
          </a:p>
        </p:txBody>
      </p:sp>
      <p:pic>
        <p:nvPicPr>
          <p:cNvPr id="181" name="Google Shape;181;p32"/>
          <p:cNvPicPr preferRelativeResize="0"/>
          <p:nvPr/>
        </p:nvPicPr>
        <p:blipFill>
          <a:blip r:embed="rId3">
            <a:alphaModFix/>
          </a:blip>
          <a:stretch>
            <a:fillRect/>
          </a:stretch>
        </p:blipFill>
        <p:spPr>
          <a:xfrm>
            <a:off x="378400" y="1162050"/>
            <a:ext cx="3767150" cy="2569700"/>
          </a:xfrm>
          <a:prstGeom prst="rect">
            <a:avLst/>
          </a:prstGeom>
          <a:noFill/>
          <a:ln>
            <a:noFill/>
          </a:ln>
        </p:spPr>
      </p:pic>
      <p:pic>
        <p:nvPicPr>
          <p:cNvPr id="182" name="Google Shape;182;p32"/>
          <p:cNvPicPr preferRelativeResize="0"/>
          <p:nvPr/>
        </p:nvPicPr>
        <p:blipFill>
          <a:blip r:embed="rId4">
            <a:alphaModFix/>
          </a:blip>
          <a:stretch>
            <a:fillRect/>
          </a:stretch>
        </p:blipFill>
        <p:spPr>
          <a:xfrm>
            <a:off x="4337800" y="1165206"/>
            <a:ext cx="3767150" cy="2563394"/>
          </a:xfrm>
          <a:prstGeom prst="rect">
            <a:avLst/>
          </a:prstGeom>
          <a:noFill/>
          <a:ln>
            <a:noFill/>
          </a:ln>
        </p:spPr>
      </p:pic>
      <p:pic>
        <p:nvPicPr>
          <p:cNvPr id="183" name="Google Shape;183;p32"/>
          <p:cNvPicPr preferRelativeResize="0"/>
          <p:nvPr/>
        </p:nvPicPr>
        <p:blipFill>
          <a:blip r:embed="rId5">
            <a:alphaModFix/>
          </a:blip>
          <a:stretch>
            <a:fillRect/>
          </a:stretch>
        </p:blipFill>
        <p:spPr>
          <a:xfrm>
            <a:off x="8104938" y="3196288"/>
            <a:ext cx="885825" cy="1743075"/>
          </a:xfrm>
          <a:prstGeom prst="rect">
            <a:avLst/>
          </a:prstGeom>
          <a:noFill/>
          <a:ln>
            <a:noFill/>
          </a:ln>
        </p:spPr>
      </p:pic>
      <p:sp>
        <p:nvSpPr>
          <p:cNvPr id="184" name="Google Shape;184;p32"/>
          <p:cNvSpPr txBox="1"/>
          <p:nvPr/>
        </p:nvSpPr>
        <p:spPr>
          <a:xfrm rot="-5400000">
            <a:off x="-821875" y="2142550"/>
            <a:ext cx="2452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Proportion Fully Vaccinated</a:t>
            </a:r>
            <a:endParaRPr sz="11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Vaccinations: One vs. Fully (Everett)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pic>
        <p:nvPicPr>
          <p:cNvPr id="190" name="Google Shape;190;p33"/>
          <p:cNvPicPr preferRelativeResize="0"/>
          <p:nvPr/>
        </p:nvPicPr>
        <p:blipFill>
          <a:blip r:embed="rId3">
            <a:alphaModFix/>
          </a:blip>
          <a:stretch>
            <a:fillRect/>
          </a:stretch>
        </p:blipFill>
        <p:spPr>
          <a:xfrm>
            <a:off x="8104938" y="3196288"/>
            <a:ext cx="885825" cy="1743075"/>
          </a:xfrm>
          <a:prstGeom prst="rect">
            <a:avLst/>
          </a:prstGeom>
          <a:noFill/>
          <a:ln>
            <a:noFill/>
          </a:ln>
        </p:spPr>
      </p:pic>
      <p:pic>
        <p:nvPicPr>
          <p:cNvPr id="191" name="Google Shape;191;p33"/>
          <p:cNvPicPr preferRelativeResize="0"/>
          <p:nvPr/>
        </p:nvPicPr>
        <p:blipFill rotWithShape="1">
          <a:blip r:embed="rId4">
            <a:alphaModFix/>
          </a:blip>
          <a:srcRect b="0" l="0" r="0" t="3063"/>
          <a:stretch/>
        </p:blipFill>
        <p:spPr>
          <a:xfrm>
            <a:off x="152400" y="1247325"/>
            <a:ext cx="3767150" cy="2439975"/>
          </a:xfrm>
          <a:prstGeom prst="rect">
            <a:avLst/>
          </a:prstGeom>
          <a:noFill/>
          <a:ln>
            <a:noFill/>
          </a:ln>
        </p:spPr>
      </p:pic>
      <p:pic>
        <p:nvPicPr>
          <p:cNvPr id="192" name="Google Shape;192;p33"/>
          <p:cNvPicPr preferRelativeResize="0"/>
          <p:nvPr/>
        </p:nvPicPr>
        <p:blipFill>
          <a:blip r:embed="rId5">
            <a:alphaModFix/>
          </a:blip>
          <a:stretch>
            <a:fillRect/>
          </a:stretch>
        </p:blipFill>
        <p:spPr>
          <a:xfrm>
            <a:off x="4071950" y="1170125"/>
            <a:ext cx="3880588" cy="25406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Vaccinations: One vs. Fully (Chelsea)</a:t>
            </a:r>
            <a:endParaRPr/>
          </a:p>
        </p:txBody>
      </p:sp>
      <p:pic>
        <p:nvPicPr>
          <p:cNvPr id="198" name="Google Shape;198;p34"/>
          <p:cNvPicPr preferRelativeResize="0"/>
          <p:nvPr/>
        </p:nvPicPr>
        <p:blipFill>
          <a:blip r:embed="rId3">
            <a:alphaModFix/>
          </a:blip>
          <a:stretch>
            <a:fillRect/>
          </a:stretch>
        </p:blipFill>
        <p:spPr>
          <a:xfrm>
            <a:off x="8104938" y="3196288"/>
            <a:ext cx="885825" cy="1743075"/>
          </a:xfrm>
          <a:prstGeom prst="rect">
            <a:avLst/>
          </a:prstGeom>
          <a:noFill/>
          <a:ln>
            <a:noFill/>
          </a:ln>
        </p:spPr>
      </p:pic>
      <p:pic>
        <p:nvPicPr>
          <p:cNvPr id="199" name="Google Shape;199;p34"/>
          <p:cNvPicPr preferRelativeResize="0"/>
          <p:nvPr/>
        </p:nvPicPr>
        <p:blipFill>
          <a:blip r:embed="rId4">
            <a:alphaModFix/>
          </a:blip>
          <a:stretch>
            <a:fillRect/>
          </a:stretch>
        </p:blipFill>
        <p:spPr>
          <a:xfrm>
            <a:off x="152400" y="1170125"/>
            <a:ext cx="3911950" cy="2643200"/>
          </a:xfrm>
          <a:prstGeom prst="rect">
            <a:avLst/>
          </a:prstGeom>
          <a:noFill/>
          <a:ln>
            <a:noFill/>
          </a:ln>
        </p:spPr>
      </p:pic>
      <p:pic>
        <p:nvPicPr>
          <p:cNvPr id="200" name="Google Shape;200;p34"/>
          <p:cNvPicPr preferRelativeResize="0"/>
          <p:nvPr/>
        </p:nvPicPr>
        <p:blipFill>
          <a:blip r:embed="rId5">
            <a:alphaModFix/>
          </a:blip>
          <a:stretch>
            <a:fillRect/>
          </a:stretch>
        </p:blipFill>
        <p:spPr>
          <a:xfrm>
            <a:off x="4216750" y="1309188"/>
            <a:ext cx="3735788" cy="25251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Test</a:t>
            </a:r>
            <a:endParaRPr/>
          </a:p>
        </p:txBody>
      </p:sp>
      <p:sp>
        <p:nvSpPr>
          <p:cNvPr id="206" name="Google Shape;206;p35"/>
          <p:cNvSpPr txBox="1"/>
          <p:nvPr>
            <p:ph idx="1" type="body"/>
          </p:nvPr>
        </p:nvSpPr>
        <p:spPr>
          <a:xfrm>
            <a:off x="311700" y="1152475"/>
            <a:ext cx="8520600" cy="3747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i="1" lang="en" sz="1900">
                <a:highlight>
                  <a:srgbClr val="FFFFFF"/>
                </a:highlight>
              </a:rPr>
              <a:t>Goal: To investigate whether La Colaborativa has significant influence on pediatric vaccinations.</a:t>
            </a:r>
            <a:endParaRPr i="1" sz="1900">
              <a:highlight>
                <a:srgbClr val="FFFFFF"/>
              </a:highlight>
            </a:endParaRPr>
          </a:p>
          <a:p>
            <a:pPr indent="0" lvl="0" marL="0" rtl="0" algn="l">
              <a:spcBef>
                <a:spcPts val="1200"/>
              </a:spcBef>
              <a:spcAft>
                <a:spcPts val="0"/>
              </a:spcAft>
              <a:buNone/>
            </a:pPr>
            <a:r>
              <a:rPr b="1" i="1" lang="en" sz="1900">
                <a:highlight>
                  <a:srgbClr val="FFFFFF"/>
                </a:highlight>
              </a:rPr>
              <a:t>H0:</a:t>
            </a:r>
            <a:r>
              <a:rPr lang="en" sz="1900">
                <a:highlight>
                  <a:srgbClr val="FFFFFF"/>
                </a:highlight>
              </a:rPr>
              <a:t> </a:t>
            </a:r>
            <a:r>
              <a:rPr lang="en" sz="1900">
                <a:highlight>
                  <a:schemeClr val="lt1"/>
                </a:highlight>
              </a:rPr>
              <a:t>La Colaborativa doesn’t have great influence on pediatric vaccination in Chelsea. (</a:t>
            </a:r>
            <a:r>
              <a:rPr lang="en" sz="1900">
                <a:highlight>
                  <a:srgbClr val="FFFFFF"/>
                </a:highlight>
              </a:rPr>
              <a:t>µc=µ others)</a:t>
            </a:r>
            <a:endParaRPr sz="1900">
              <a:highlight>
                <a:srgbClr val="FFFFFF"/>
              </a:highlight>
            </a:endParaRPr>
          </a:p>
          <a:p>
            <a:pPr indent="0" lvl="0" marL="0" rtl="0" algn="l">
              <a:spcBef>
                <a:spcPts val="1200"/>
              </a:spcBef>
              <a:spcAft>
                <a:spcPts val="0"/>
              </a:spcAft>
              <a:buNone/>
            </a:pPr>
            <a:r>
              <a:rPr b="1" i="1" lang="en" sz="1900">
                <a:highlight>
                  <a:srgbClr val="FFFFFF"/>
                </a:highlight>
              </a:rPr>
              <a:t>Ha: </a:t>
            </a:r>
            <a:r>
              <a:rPr lang="en" sz="1900">
                <a:highlight>
                  <a:schemeClr val="lt1"/>
                </a:highlight>
              </a:rPr>
              <a:t> La Colaborativa has great influence on pediatric vaccination in Chelsea. (</a:t>
            </a:r>
            <a:r>
              <a:rPr lang="en" sz="1900">
                <a:highlight>
                  <a:srgbClr val="FFFFFF"/>
                </a:highlight>
              </a:rPr>
              <a:t>µc&gt;µ others)</a:t>
            </a:r>
            <a:endParaRPr sz="1600">
              <a:highlight>
                <a:srgbClr val="FFFFFF"/>
              </a:highlight>
            </a:endParaRPr>
          </a:p>
          <a:p>
            <a:pPr indent="0" lvl="0" marL="0" rtl="0" algn="l">
              <a:spcBef>
                <a:spcPts val="1200"/>
              </a:spcBef>
              <a:spcAft>
                <a:spcPts val="0"/>
              </a:spcAft>
              <a:buNone/>
            </a:pPr>
            <a:r>
              <a:rPr lang="en" sz="2100">
                <a:highlight>
                  <a:srgbClr val="FFFFFF"/>
                </a:highlight>
              </a:rPr>
              <a:t>Result</a:t>
            </a:r>
            <a:r>
              <a:rPr lang="en" sz="1500">
                <a:highlight>
                  <a:srgbClr val="FFFFFF"/>
                </a:highlight>
              </a:rPr>
              <a:t>: </a:t>
            </a:r>
            <a:endParaRPr sz="1500">
              <a:highlight>
                <a:srgbClr val="FFFFFF"/>
              </a:highlight>
            </a:endParaRPr>
          </a:p>
          <a:p>
            <a:pPr indent="0" lvl="0" marL="0" rtl="0" algn="l">
              <a:lnSpc>
                <a:spcPct val="115000"/>
              </a:lnSpc>
              <a:spcBef>
                <a:spcPts val="1200"/>
              </a:spcBef>
              <a:spcAft>
                <a:spcPts val="1200"/>
              </a:spcAft>
              <a:buNone/>
            </a:pPr>
            <a:r>
              <a:rPr b="1" lang="en" sz="1816">
                <a:highlight>
                  <a:srgbClr val="FFFFFF"/>
                </a:highlight>
              </a:rPr>
              <a:t>The p value shows use that La Colaborativa had significant influence on pediatric vaccinations between </a:t>
            </a:r>
            <a:r>
              <a:rPr b="1" lang="en" sz="1816" u="sng">
                <a:highlight>
                  <a:srgbClr val="FFFFFF"/>
                </a:highlight>
              </a:rPr>
              <a:t>Jan 2022 </a:t>
            </a:r>
            <a:r>
              <a:rPr b="1" lang="en" sz="1816">
                <a:highlight>
                  <a:srgbClr val="FFFFFF"/>
                </a:highlight>
              </a:rPr>
              <a:t>to </a:t>
            </a:r>
            <a:r>
              <a:rPr b="1" lang="en" sz="1816" u="sng">
                <a:highlight>
                  <a:srgbClr val="FFFFFF"/>
                </a:highlight>
              </a:rPr>
              <a:t>June 2022</a:t>
            </a:r>
            <a:r>
              <a:rPr b="1" lang="en" sz="1816">
                <a:highlight>
                  <a:srgbClr val="FFFFFF"/>
                </a:highlight>
              </a:rPr>
              <a:t> when comparing Chelsea and Newton, and Chelsea and Wellesley for both </a:t>
            </a:r>
            <a:r>
              <a:rPr b="1" lang="en" sz="1816" u="sng">
                <a:highlight>
                  <a:srgbClr val="FFFFFF"/>
                </a:highlight>
              </a:rPr>
              <a:t>5-11 years old</a:t>
            </a:r>
            <a:r>
              <a:rPr b="1" lang="en" sz="1816">
                <a:highlight>
                  <a:srgbClr val="FFFFFF"/>
                </a:highlight>
              </a:rPr>
              <a:t> and </a:t>
            </a:r>
            <a:r>
              <a:rPr b="1" lang="en" sz="1816" u="sng">
                <a:highlight>
                  <a:srgbClr val="FFFFFF"/>
                </a:highlight>
              </a:rPr>
              <a:t>12-15 years old</a:t>
            </a:r>
            <a:r>
              <a:rPr b="1" lang="en" sz="1816">
                <a:highlight>
                  <a:srgbClr val="FFFFFF"/>
                </a:highlight>
              </a:rPr>
              <a:t>.</a:t>
            </a:r>
            <a:endParaRPr b="1" sz="2516"/>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Test</a:t>
            </a:r>
            <a:endParaRPr/>
          </a:p>
          <a:p>
            <a:pPr indent="0" lvl="0" marL="0" rtl="0" algn="l">
              <a:spcBef>
                <a:spcPts val="0"/>
              </a:spcBef>
              <a:spcAft>
                <a:spcPts val="0"/>
              </a:spcAft>
              <a:buNone/>
            </a:pPr>
            <a:r>
              <a:t/>
            </a:r>
            <a:endParaRPr/>
          </a:p>
        </p:txBody>
      </p:sp>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highlight>
                  <a:srgbClr val="FFFFFF"/>
                </a:highlight>
              </a:rPr>
              <a:t>Our models suggests that, although La Collaborativa started their operations around March 2021, their operations did not not significantly influence the overall vaccinations in Chelsea</a:t>
            </a:r>
            <a:endParaRPr sz="1600">
              <a:highlight>
                <a:srgbClr val="FFFFFF"/>
              </a:highlight>
            </a:endParaRPr>
          </a:p>
          <a:p>
            <a:pPr indent="0" lvl="0" marL="0" rtl="0" algn="l">
              <a:spcBef>
                <a:spcPts val="1200"/>
              </a:spcBef>
              <a:spcAft>
                <a:spcPts val="0"/>
              </a:spcAft>
              <a:buNone/>
            </a:pPr>
            <a:r>
              <a:rPr lang="en" sz="1600">
                <a:highlight>
                  <a:srgbClr val="FFFFFF"/>
                </a:highlight>
              </a:rPr>
              <a:t>When examining H0 and Ha, for adult doses of one dose or more, only the p-value for individuals 75+ year of age between Chelsea, Newton and Wellesley is less than 0.05, which is insignificant compared to the data from all six age-groups and ten cities.</a:t>
            </a:r>
            <a:endParaRPr sz="1600">
              <a:highlight>
                <a:srgbClr val="FFFFFF"/>
              </a:highlight>
            </a:endParaRPr>
          </a:p>
          <a:p>
            <a:pPr indent="0" lvl="0" marL="0" rtl="0" algn="l">
              <a:spcBef>
                <a:spcPts val="1200"/>
              </a:spcBef>
              <a:spcAft>
                <a:spcPts val="0"/>
              </a:spcAft>
              <a:buNone/>
            </a:pPr>
            <a:r>
              <a:rPr lang="en" sz="2200">
                <a:highlight>
                  <a:srgbClr val="FFFFFF"/>
                </a:highlight>
              </a:rPr>
              <a:t>Result:</a:t>
            </a:r>
            <a:endParaRPr sz="2200">
              <a:highlight>
                <a:srgbClr val="FFFFFF"/>
              </a:highlight>
            </a:endParaRPr>
          </a:p>
          <a:p>
            <a:pPr indent="0" lvl="0" marL="0" rtl="0" algn="l">
              <a:spcBef>
                <a:spcPts val="1200"/>
              </a:spcBef>
              <a:spcAft>
                <a:spcPts val="1200"/>
              </a:spcAft>
              <a:buNone/>
            </a:pPr>
            <a:r>
              <a:rPr lang="en" sz="1600">
                <a:highlight>
                  <a:srgbClr val="FFFFFF"/>
                </a:highlight>
              </a:rPr>
              <a:t>This hypothesis result suggests that for at least one dose vaccination, La Collaborativa and its vaccination sites did not show </a:t>
            </a:r>
            <a:r>
              <a:rPr lang="en" sz="1600">
                <a:highlight>
                  <a:srgbClr val="FFFFFF"/>
                </a:highlight>
              </a:rPr>
              <a:t>significant</a:t>
            </a:r>
            <a:r>
              <a:rPr lang="en" sz="1600">
                <a:highlight>
                  <a:srgbClr val="FFFFFF"/>
                </a:highlight>
              </a:rPr>
              <a:t> impact on overall vaccinations.</a:t>
            </a:r>
            <a:endParaRPr sz="1600">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Test</a:t>
            </a:r>
            <a:endParaRPr/>
          </a:p>
          <a:p>
            <a:pPr indent="0" lvl="0" marL="0" rtl="0" algn="l">
              <a:spcBef>
                <a:spcPts val="0"/>
              </a:spcBef>
              <a:spcAft>
                <a:spcPts val="0"/>
              </a:spcAft>
              <a:buNone/>
            </a:pPr>
            <a:r>
              <a:t/>
            </a:r>
            <a:endParaRPr/>
          </a:p>
        </p:txBody>
      </p:sp>
      <p:sp>
        <p:nvSpPr>
          <p:cNvPr id="218" name="Google Shape;218;p3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booster, between June 2022 to Oct 2022, La Colaborativa shows significant influence on vaccination on:</a:t>
            </a:r>
            <a:endParaRPr sz="1400"/>
          </a:p>
          <a:p>
            <a:pPr indent="0" lvl="0" marL="0" rtl="0" algn="l">
              <a:spcBef>
                <a:spcPts val="0"/>
              </a:spcBef>
              <a:spcAft>
                <a:spcPts val="0"/>
              </a:spcAft>
              <a:buNone/>
            </a:pPr>
            <a:r>
              <a:t/>
            </a:r>
            <a:endParaRPr sz="1400"/>
          </a:p>
          <a:p>
            <a:pPr indent="0" lvl="0" marL="0" rtl="0" algn="l">
              <a:lnSpc>
                <a:spcPct val="200000"/>
              </a:lnSpc>
              <a:spcBef>
                <a:spcPts val="0"/>
              </a:spcBef>
              <a:spcAft>
                <a:spcPts val="0"/>
              </a:spcAft>
              <a:buNone/>
            </a:pPr>
            <a:r>
              <a:rPr b="1" lang="en" sz="1400"/>
              <a:t>16-19, with comparison between Chelsea and Revere, Newton and Wellesley.</a:t>
            </a:r>
            <a:endParaRPr b="1" sz="1400"/>
          </a:p>
          <a:p>
            <a:pPr indent="0" lvl="0" marL="0" rtl="0" algn="l">
              <a:lnSpc>
                <a:spcPct val="200000"/>
              </a:lnSpc>
              <a:spcBef>
                <a:spcPts val="0"/>
              </a:spcBef>
              <a:spcAft>
                <a:spcPts val="0"/>
              </a:spcAft>
              <a:buNone/>
            </a:pPr>
            <a:r>
              <a:rPr b="1" lang="en" sz="1400"/>
              <a:t>20-29, with comparison between Chelsea and Revere, Newton and Wellesley.</a:t>
            </a:r>
            <a:endParaRPr b="1" sz="1400"/>
          </a:p>
          <a:p>
            <a:pPr indent="0" lvl="0" marL="0" rtl="0" algn="l">
              <a:lnSpc>
                <a:spcPct val="200000"/>
              </a:lnSpc>
              <a:spcBef>
                <a:spcPts val="0"/>
              </a:spcBef>
              <a:spcAft>
                <a:spcPts val="0"/>
              </a:spcAft>
              <a:buNone/>
            </a:pPr>
            <a:r>
              <a:rPr b="1" lang="en" sz="1400"/>
              <a:t>30-39, with comparison between Chelsea and Newton, and Wellesley.</a:t>
            </a:r>
            <a:endParaRPr b="1" sz="1400"/>
          </a:p>
          <a:p>
            <a:pPr indent="0" lvl="0" marL="0" rtl="0" algn="l">
              <a:lnSpc>
                <a:spcPct val="200000"/>
              </a:lnSpc>
              <a:spcBef>
                <a:spcPts val="0"/>
              </a:spcBef>
              <a:spcAft>
                <a:spcPts val="0"/>
              </a:spcAft>
              <a:buNone/>
            </a:pPr>
            <a:r>
              <a:rPr b="1" lang="en" sz="1400"/>
              <a:t>40-49, with comparison between Chelsea and Newton, and Wellesley.</a:t>
            </a:r>
            <a:endParaRPr b="1" sz="1400"/>
          </a:p>
          <a:p>
            <a:pPr indent="0" lvl="0" marL="0" rtl="0" algn="l">
              <a:lnSpc>
                <a:spcPct val="200000"/>
              </a:lnSpc>
              <a:spcBef>
                <a:spcPts val="0"/>
              </a:spcBef>
              <a:spcAft>
                <a:spcPts val="0"/>
              </a:spcAft>
              <a:buNone/>
            </a:pPr>
            <a:r>
              <a:rPr b="1" lang="en" sz="1400"/>
              <a:t>50-59, with comparison between Chelsea and Newton, and Wellesley.</a:t>
            </a:r>
            <a:endParaRPr b="1" sz="1400"/>
          </a:p>
          <a:p>
            <a:pPr indent="0" lvl="0" marL="0" rtl="0" algn="l">
              <a:lnSpc>
                <a:spcPct val="200000"/>
              </a:lnSpc>
              <a:spcBef>
                <a:spcPts val="0"/>
              </a:spcBef>
              <a:spcAft>
                <a:spcPts val="0"/>
              </a:spcAft>
              <a:buNone/>
            </a:pPr>
            <a:r>
              <a:rPr b="1" lang="en" sz="1400"/>
              <a:t>60-64, with comparison between Chelsea and Revere, Newton.</a:t>
            </a:r>
            <a:endParaRPr b="1" sz="1400"/>
          </a:p>
          <a:p>
            <a:pPr indent="0" lvl="0" marL="0" rtl="0" algn="l">
              <a:lnSpc>
                <a:spcPct val="200000"/>
              </a:lnSpc>
              <a:spcBef>
                <a:spcPts val="0"/>
              </a:spcBef>
              <a:spcAft>
                <a:spcPts val="0"/>
              </a:spcAft>
              <a:buNone/>
            </a:pPr>
            <a:r>
              <a:rPr b="1" lang="en" sz="1400"/>
              <a:t>65-69, with comparison between Chelsea and Revere, Newton, Everett and Wellesley.</a:t>
            </a:r>
            <a:endParaRPr b="1" sz="1400"/>
          </a:p>
          <a:p>
            <a:pPr indent="0" lvl="0" marL="0" rtl="0" algn="l">
              <a:spcBef>
                <a:spcPts val="0"/>
              </a:spcBef>
              <a:spcAft>
                <a:spcPts val="0"/>
              </a:spcAft>
              <a:buNone/>
            </a:pPr>
            <a:r>
              <a:t/>
            </a:r>
            <a:endParaRPr sz="1400"/>
          </a:p>
          <a:p>
            <a:pPr indent="0" lvl="0" marL="0" rtl="0" algn="l">
              <a:spcBef>
                <a:spcPts val="0"/>
              </a:spcBef>
              <a:spcAft>
                <a:spcPts val="12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24" name="Google Shape;224;p38"/>
          <p:cNvSpPr txBox="1"/>
          <p:nvPr>
            <p:ph idx="1" type="body"/>
          </p:nvPr>
        </p:nvSpPr>
        <p:spPr>
          <a:xfrm>
            <a:off x="311700" y="1017725"/>
            <a:ext cx="8520600" cy="3898500"/>
          </a:xfrm>
          <a:prstGeom prst="rect">
            <a:avLst/>
          </a:prstGeom>
        </p:spPr>
        <p:txBody>
          <a:bodyPr anchorCtr="0" anchor="t" bIns="91425" lIns="91425" spcFirstLastPara="1" rIns="91425" wrap="square" tIns="91425">
            <a:noAutofit/>
          </a:bodyPr>
          <a:lstStyle/>
          <a:p>
            <a:pPr indent="-338455" lvl="0" marL="457200" rtl="0" algn="l">
              <a:lnSpc>
                <a:spcPct val="130000"/>
              </a:lnSpc>
              <a:spcBef>
                <a:spcPts val="0"/>
              </a:spcBef>
              <a:spcAft>
                <a:spcPts val="0"/>
              </a:spcAft>
              <a:buSzPts val="1730"/>
              <a:buChar char="-"/>
            </a:pPr>
            <a:r>
              <a:rPr lang="en" sz="1729"/>
              <a:t>Our models strongly suggest that grassroots organizations, like La Collaborativa, had a significant influence on pediatric vaccinations.</a:t>
            </a:r>
            <a:endParaRPr sz="1729"/>
          </a:p>
          <a:p>
            <a:pPr indent="-338455" lvl="0" marL="457200" rtl="0" algn="l">
              <a:lnSpc>
                <a:spcPct val="130000"/>
              </a:lnSpc>
              <a:spcBef>
                <a:spcPts val="0"/>
              </a:spcBef>
              <a:spcAft>
                <a:spcPts val="0"/>
              </a:spcAft>
              <a:buSzPts val="1730"/>
              <a:buChar char="-"/>
            </a:pPr>
            <a:r>
              <a:rPr lang="en" sz="1729"/>
              <a:t>There exists lower vaccination rates for younger age groups (ages 0-11) in the beginning of the pandemic and the rates for older age groups dips down during the later stages of the pandemic.</a:t>
            </a:r>
            <a:endParaRPr sz="1729"/>
          </a:p>
          <a:p>
            <a:pPr indent="-338455" lvl="0" marL="457200" rtl="0" algn="l">
              <a:lnSpc>
                <a:spcPct val="130000"/>
              </a:lnSpc>
              <a:spcBef>
                <a:spcPts val="0"/>
              </a:spcBef>
              <a:spcAft>
                <a:spcPts val="0"/>
              </a:spcAft>
              <a:buSzPts val="1730"/>
              <a:buChar char="-"/>
            </a:pPr>
            <a:r>
              <a:rPr lang="en" sz="1729"/>
              <a:t>These results correlate with our data given that:</a:t>
            </a:r>
            <a:endParaRPr sz="1729"/>
          </a:p>
          <a:p>
            <a:pPr indent="-316865" lvl="1" marL="914400" rtl="0" algn="l">
              <a:lnSpc>
                <a:spcPct val="130000"/>
              </a:lnSpc>
              <a:spcBef>
                <a:spcPts val="0"/>
              </a:spcBef>
              <a:spcAft>
                <a:spcPts val="0"/>
              </a:spcAft>
              <a:buSzPts val="1390"/>
              <a:buChar char="-"/>
            </a:pPr>
            <a:r>
              <a:rPr b="1" lang="en" sz="1390"/>
              <a:t>Older individuals tended to be more susceptible to the effects of the virus and thus had an increased mortality rate which contributed to a significant decrease in population</a:t>
            </a:r>
            <a:endParaRPr b="1" sz="1390"/>
          </a:p>
          <a:p>
            <a:pPr indent="-316865" lvl="1" marL="914400" rtl="0" algn="l">
              <a:lnSpc>
                <a:spcPct val="130000"/>
              </a:lnSpc>
              <a:spcBef>
                <a:spcPts val="0"/>
              </a:spcBef>
              <a:spcAft>
                <a:spcPts val="0"/>
              </a:spcAft>
              <a:buSzPts val="1390"/>
              <a:buChar char="-"/>
            </a:pPr>
            <a:r>
              <a:rPr b="1" lang="en" sz="1390"/>
              <a:t>Vaccinations for younger individuals was not made </a:t>
            </a:r>
            <a:r>
              <a:rPr b="1" lang="en" sz="1390"/>
              <a:t>available</a:t>
            </a:r>
            <a:r>
              <a:rPr b="1" lang="en" sz="1390"/>
              <a:t> until later on in the pandemic.</a:t>
            </a:r>
            <a:endParaRPr b="1" sz="1390"/>
          </a:p>
          <a:p>
            <a:pPr indent="-316865" lvl="1" marL="914400" rtl="0" algn="l">
              <a:lnSpc>
                <a:spcPct val="130000"/>
              </a:lnSpc>
              <a:spcBef>
                <a:spcPts val="0"/>
              </a:spcBef>
              <a:spcAft>
                <a:spcPts val="0"/>
              </a:spcAft>
              <a:buSzPts val="1390"/>
              <a:buChar char="-"/>
            </a:pPr>
            <a:r>
              <a:rPr b="1" lang="en" sz="1390"/>
              <a:t>There may have been hesitancy from parents/guardians over the vaccination of their children.</a:t>
            </a:r>
            <a:endParaRPr b="1" sz="1390"/>
          </a:p>
          <a:p>
            <a:pPr indent="0" lvl="0" marL="0" rtl="0" algn="l">
              <a:lnSpc>
                <a:spcPct val="130000"/>
              </a:lnSpc>
              <a:spcBef>
                <a:spcPts val="1200"/>
              </a:spcBef>
              <a:spcAft>
                <a:spcPts val="1200"/>
              </a:spcAft>
              <a:buSzPts val="935"/>
              <a:buNone/>
            </a:pPr>
            <a:r>
              <a:t/>
            </a:r>
            <a:endParaRPr sz="1729"/>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30" name="Google Shape;230;p39"/>
          <p:cNvSpPr txBox="1"/>
          <p:nvPr>
            <p:ph idx="1" type="body"/>
          </p:nvPr>
        </p:nvSpPr>
        <p:spPr>
          <a:xfrm>
            <a:off x="311700" y="1152475"/>
            <a:ext cx="8520600" cy="3676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i="1" lang="en"/>
              <a:t>Grassroots Organizations:</a:t>
            </a:r>
            <a:r>
              <a:rPr i="1" lang="en"/>
              <a:t> </a:t>
            </a:r>
            <a:r>
              <a:rPr lang="en"/>
              <a:t>emphasis could be focused on understanding the </a:t>
            </a:r>
            <a:r>
              <a:rPr lang="en"/>
              <a:t>efforts</a:t>
            </a:r>
            <a:r>
              <a:rPr lang="en"/>
              <a:t> of grassroots organizations. Getting a better understanding of the impact that these organizations had on the timeline could better help add understanding into how these organizations contributed to the significant shifts in data.</a:t>
            </a:r>
            <a:endParaRPr/>
          </a:p>
          <a:p>
            <a:pPr indent="-342900" lvl="0" marL="457200" rtl="0" algn="l">
              <a:spcBef>
                <a:spcPts val="0"/>
              </a:spcBef>
              <a:spcAft>
                <a:spcPts val="0"/>
              </a:spcAft>
              <a:buSzPts val="1800"/>
              <a:buChar char="-"/>
            </a:pPr>
            <a:r>
              <a:rPr b="1" i="1" lang="en"/>
              <a:t>More Data:</a:t>
            </a:r>
            <a:r>
              <a:rPr i="1" lang="en"/>
              <a:t> </a:t>
            </a:r>
            <a:r>
              <a:rPr lang="en"/>
              <a:t>emphasis could be placed on finding ways to fill in the missing data in our dataset that better reflects the most accurate trends in vaccination rate. Lack of data/no data in many columns suggests that certain features may have more weight than our models predicted.</a:t>
            </a:r>
            <a:endParaRPr/>
          </a:p>
          <a:p>
            <a:pPr indent="-342900" lvl="0" marL="457200" rtl="0" algn="l">
              <a:spcBef>
                <a:spcPts val="0"/>
              </a:spcBef>
              <a:spcAft>
                <a:spcPts val="0"/>
              </a:spcAft>
              <a:buSzPts val="1800"/>
              <a:buChar char="-"/>
            </a:pPr>
            <a:r>
              <a:rPr b="1" i="1" lang="en"/>
              <a:t>New Models: </a:t>
            </a:r>
            <a:r>
              <a:rPr lang="en"/>
              <a:t>Discovering new methods to extract more meaning to our data is always welcome and will better our ability to reach out to underserved populations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17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and Background</a:t>
            </a:r>
            <a:endParaRPr/>
          </a:p>
        </p:txBody>
      </p:sp>
      <p:pic>
        <p:nvPicPr>
          <p:cNvPr id="72" name="Google Shape;72;p15"/>
          <p:cNvPicPr preferRelativeResize="0"/>
          <p:nvPr/>
        </p:nvPicPr>
        <p:blipFill>
          <a:blip r:embed="rId3">
            <a:alphaModFix/>
          </a:blip>
          <a:stretch>
            <a:fillRect/>
          </a:stretch>
        </p:blipFill>
        <p:spPr>
          <a:xfrm>
            <a:off x="369900" y="743538"/>
            <a:ext cx="3992950" cy="3176875"/>
          </a:xfrm>
          <a:prstGeom prst="rect">
            <a:avLst/>
          </a:prstGeom>
          <a:noFill/>
          <a:ln>
            <a:noFill/>
          </a:ln>
        </p:spPr>
      </p:pic>
      <p:pic>
        <p:nvPicPr>
          <p:cNvPr id="73" name="Google Shape;73;p15"/>
          <p:cNvPicPr preferRelativeResize="0"/>
          <p:nvPr/>
        </p:nvPicPr>
        <p:blipFill>
          <a:blip r:embed="rId4">
            <a:alphaModFix/>
          </a:blip>
          <a:stretch>
            <a:fillRect/>
          </a:stretch>
        </p:blipFill>
        <p:spPr>
          <a:xfrm>
            <a:off x="4840950" y="685737"/>
            <a:ext cx="3940344" cy="3129075"/>
          </a:xfrm>
          <a:prstGeom prst="rect">
            <a:avLst/>
          </a:prstGeom>
          <a:noFill/>
          <a:ln>
            <a:noFill/>
          </a:ln>
        </p:spPr>
      </p:pic>
      <p:sp>
        <p:nvSpPr>
          <p:cNvPr id="74" name="Google Shape;74;p15"/>
          <p:cNvSpPr txBox="1"/>
          <p:nvPr/>
        </p:nvSpPr>
        <p:spPr>
          <a:xfrm>
            <a:off x="718575" y="3920400"/>
            <a:ext cx="79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According to the statistics from website of Massachusetts government. At the beginning of the pandemic, Chelsea really fell behind the average rate of the MA statewide. However, with the help of </a:t>
            </a:r>
            <a:r>
              <a:rPr b="1" i="1" lang="en">
                <a:solidFill>
                  <a:schemeClr val="accent3"/>
                </a:solidFill>
                <a:latin typeface="Proxima Nova"/>
                <a:ea typeface="Proxima Nova"/>
                <a:cs typeface="Proxima Nova"/>
                <a:sym typeface="Proxima Nova"/>
              </a:rPr>
              <a:t>La Colaborativa, </a:t>
            </a:r>
            <a:r>
              <a:rPr b="1" lang="en">
                <a:solidFill>
                  <a:schemeClr val="accent3"/>
                </a:solidFill>
                <a:latin typeface="Proxima Nova"/>
                <a:ea typeface="Proxima Nova"/>
                <a:cs typeface="Proxima Nova"/>
                <a:sym typeface="Proxima Nova"/>
              </a:rPr>
              <a:t>Chelsea surpassed the average rate in only 3 months, while Revere still did not do that in 4 months.</a:t>
            </a:r>
            <a:endParaRPr b="1">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46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and Background</a:t>
            </a:r>
            <a:endParaRPr/>
          </a:p>
        </p:txBody>
      </p:sp>
      <p:pic>
        <p:nvPicPr>
          <p:cNvPr id="80" name="Google Shape;80;p16"/>
          <p:cNvPicPr preferRelativeResize="0"/>
          <p:nvPr/>
        </p:nvPicPr>
        <p:blipFill>
          <a:blip r:embed="rId3">
            <a:alphaModFix/>
          </a:blip>
          <a:stretch>
            <a:fillRect/>
          </a:stretch>
        </p:blipFill>
        <p:spPr>
          <a:xfrm>
            <a:off x="426600" y="819175"/>
            <a:ext cx="3905250" cy="3105150"/>
          </a:xfrm>
          <a:prstGeom prst="rect">
            <a:avLst/>
          </a:prstGeom>
          <a:noFill/>
          <a:ln>
            <a:noFill/>
          </a:ln>
        </p:spPr>
      </p:pic>
      <p:pic>
        <p:nvPicPr>
          <p:cNvPr id="81" name="Google Shape;81;p16"/>
          <p:cNvPicPr preferRelativeResize="0"/>
          <p:nvPr/>
        </p:nvPicPr>
        <p:blipFill>
          <a:blip r:embed="rId4">
            <a:alphaModFix/>
          </a:blip>
          <a:stretch>
            <a:fillRect/>
          </a:stretch>
        </p:blipFill>
        <p:spPr>
          <a:xfrm>
            <a:off x="4747700" y="819175"/>
            <a:ext cx="3867150" cy="3067050"/>
          </a:xfrm>
          <a:prstGeom prst="rect">
            <a:avLst/>
          </a:prstGeom>
          <a:noFill/>
          <a:ln>
            <a:noFill/>
          </a:ln>
        </p:spPr>
      </p:pic>
      <p:sp>
        <p:nvSpPr>
          <p:cNvPr id="82" name="Google Shape;82;p16"/>
          <p:cNvSpPr txBox="1"/>
          <p:nvPr/>
        </p:nvSpPr>
        <p:spPr>
          <a:xfrm>
            <a:off x="426600" y="4131825"/>
            <a:ext cx="84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Rates in Chelsea exceeded the average rates a lot, while Revere still have not achieved the average rates till now. </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1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88" name="Google Shape;88;p17"/>
          <p:cNvSpPr txBox="1"/>
          <p:nvPr>
            <p:ph idx="1" type="body"/>
          </p:nvPr>
        </p:nvSpPr>
        <p:spPr>
          <a:xfrm>
            <a:off x="311700" y="650075"/>
            <a:ext cx="8520600" cy="436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450"/>
              <a:t>Grouped Dataset:</a:t>
            </a:r>
            <a:endParaRPr b="1" i="1" sz="1450"/>
          </a:p>
          <a:p>
            <a:pPr indent="-320675" lvl="0" marL="457200" rtl="0" algn="l">
              <a:lnSpc>
                <a:spcPct val="100000"/>
              </a:lnSpc>
              <a:spcBef>
                <a:spcPts val="1200"/>
              </a:spcBef>
              <a:spcAft>
                <a:spcPts val="0"/>
              </a:spcAft>
              <a:buSzPts val="1450"/>
              <a:buChar char="-"/>
            </a:pPr>
            <a:r>
              <a:rPr lang="en" sz="1450"/>
              <a:t>Split the whole dataset into 36 small dataset by age (0-19, 20-29, 30-49, 50-64, 65-75, 75+) and city (Chelsea, Revere, Springfield, Everett, Newton, Wellesley).</a:t>
            </a:r>
            <a:endParaRPr sz="1450"/>
          </a:p>
          <a:p>
            <a:pPr indent="-320675" lvl="0" marL="457200" rtl="0" algn="l">
              <a:lnSpc>
                <a:spcPct val="100000"/>
              </a:lnSpc>
              <a:spcBef>
                <a:spcPts val="0"/>
              </a:spcBef>
              <a:spcAft>
                <a:spcPts val="0"/>
              </a:spcAft>
              <a:buSzPts val="1450"/>
              <a:buChar char="-"/>
            </a:pPr>
            <a:r>
              <a:rPr lang="en" sz="1450"/>
              <a:t>Used Interpolate method to fill empty data and keep the number of vaccination in an </a:t>
            </a:r>
            <a:r>
              <a:rPr lang="en" sz="1450"/>
              <a:t>increasing</a:t>
            </a:r>
            <a:r>
              <a:rPr lang="en" sz="1450"/>
              <a:t> trend</a:t>
            </a:r>
            <a:endParaRPr sz="1450"/>
          </a:p>
          <a:p>
            <a:pPr indent="0" lvl="0" marL="0" rtl="0" algn="l">
              <a:lnSpc>
                <a:spcPct val="100000"/>
              </a:lnSpc>
              <a:spcBef>
                <a:spcPts val="1200"/>
              </a:spcBef>
              <a:spcAft>
                <a:spcPts val="0"/>
              </a:spcAft>
              <a:buNone/>
            </a:pPr>
            <a:r>
              <a:rPr b="1" i="1" lang="en" sz="1450"/>
              <a:t>Zipcode Dataset:</a:t>
            </a:r>
            <a:endParaRPr b="1" i="1" sz="1450"/>
          </a:p>
          <a:p>
            <a:pPr indent="-320675" lvl="0" marL="457200" rtl="0" algn="l">
              <a:lnSpc>
                <a:spcPct val="100000"/>
              </a:lnSpc>
              <a:spcBef>
                <a:spcPts val="1200"/>
              </a:spcBef>
              <a:spcAft>
                <a:spcPts val="0"/>
              </a:spcAft>
              <a:buSzPts val="1450"/>
              <a:buChar char="-"/>
            </a:pPr>
            <a:r>
              <a:rPr lang="en" sz="1450"/>
              <a:t>Split the dataset by city (Wellesley, Chelsea, Revere, Springfield, Everett, Newton)</a:t>
            </a:r>
            <a:endParaRPr sz="1450"/>
          </a:p>
          <a:p>
            <a:pPr indent="-320675" lvl="0" marL="457200" rtl="0" algn="l">
              <a:lnSpc>
                <a:spcPct val="100000"/>
              </a:lnSpc>
              <a:spcBef>
                <a:spcPts val="0"/>
              </a:spcBef>
              <a:spcAft>
                <a:spcPts val="0"/>
              </a:spcAft>
              <a:buSzPts val="1450"/>
              <a:buChar char="-"/>
            </a:pPr>
            <a:r>
              <a:rPr lang="en" sz="1450"/>
              <a:t>Used interpolation to fill empty values and maintain a linear trend.</a:t>
            </a:r>
            <a:endParaRPr sz="1450"/>
          </a:p>
          <a:p>
            <a:pPr indent="-320675" lvl="0" marL="457200" rtl="0" algn="l">
              <a:lnSpc>
                <a:spcPct val="100000"/>
              </a:lnSpc>
              <a:spcBef>
                <a:spcPts val="0"/>
              </a:spcBef>
              <a:spcAft>
                <a:spcPts val="0"/>
              </a:spcAft>
              <a:buSzPts val="1450"/>
              <a:buChar char="-"/>
            </a:pPr>
            <a:r>
              <a:rPr lang="en" sz="1450"/>
              <a:t>Applied cumulative summation to each group to understand increasing trends in vaccination over time.</a:t>
            </a:r>
            <a:endParaRPr sz="1450"/>
          </a:p>
          <a:p>
            <a:pPr indent="0" lvl="0" marL="0" rtl="0" algn="l">
              <a:lnSpc>
                <a:spcPct val="100000"/>
              </a:lnSpc>
              <a:spcBef>
                <a:spcPts val="1200"/>
              </a:spcBef>
              <a:spcAft>
                <a:spcPts val="0"/>
              </a:spcAft>
              <a:buNone/>
            </a:pPr>
            <a:r>
              <a:rPr b="1" i="1" lang="en" sz="1450"/>
              <a:t>Main </a:t>
            </a:r>
            <a:r>
              <a:rPr b="1" i="1" lang="en" sz="1450"/>
              <a:t>Challenges: </a:t>
            </a:r>
            <a:endParaRPr b="1" i="1" sz="1450"/>
          </a:p>
          <a:p>
            <a:pPr indent="-320675" lvl="0" marL="457200" rtl="0" algn="l">
              <a:lnSpc>
                <a:spcPct val="100000"/>
              </a:lnSpc>
              <a:spcBef>
                <a:spcPts val="1200"/>
              </a:spcBef>
              <a:spcAft>
                <a:spcPts val="0"/>
              </a:spcAft>
              <a:buSzPts val="1450"/>
              <a:buChar char="-"/>
            </a:pPr>
            <a:r>
              <a:rPr lang="en" sz="1450"/>
              <a:t>In the Grouped dataset, due to too many missing data in 0-19 age range; we could not process the data into a complete time series. </a:t>
            </a:r>
            <a:endParaRPr sz="1450"/>
          </a:p>
          <a:p>
            <a:pPr indent="-320675" lvl="0" marL="457200" rtl="0" algn="l">
              <a:lnSpc>
                <a:spcPct val="100000"/>
              </a:lnSpc>
              <a:spcBef>
                <a:spcPts val="0"/>
              </a:spcBef>
              <a:spcAft>
                <a:spcPts val="0"/>
              </a:spcAft>
              <a:buSzPts val="1450"/>
              <a:buChar char="-"/>
            </a:pPr>
            <a:r>
              <a:rPr lang="en" sz="1450"/>
              <a:t>Lots of NaN values results in missing data even after predictive measures (such as interpolation)</a:t>
            </a:r>
            <a:endParaRPr sz="14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Analysis: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i="1" lang="en"/>
              <a:t>Regression Model</a:t>
            </a:r>
            <a:endParaRPr b="1" i="1"/>
          </a:p>
          <a:p>
            <a:pPr indent="-317500" lvl="1" marL="914400" rtl="0" algn="l">
              <a:spcBef>
                <a:spcPts val="0"/>
              </a:spcBef>
              <a:spcAft>
                <a:spcPts val="0"/>
              </a:spcAft>
              <a:buSzPts val="1400"/>
              <a:buChar char="○"/>
            </a:pPr>
            <a:r>
              <a:rPr lang="en"/>
              <a:t>To understand the importance of certain features in overall vaccination rate</a:t>
            </a:r>
            <a:endParaRPr/>
          </a:p>
          <a:p>
            <a:pPr indent="-342900" lvl="0" marL="457200" rtl="0" algn="l">
              <a:spcBef>
                <a:spcPts val="0"/>
              </a:spcBef>
              <a:spcAft>
                <a:spcPts val="0"/>
              </a:spcAft>
              <a:buSzPts val="1800"/>
              <a:buChar char="●"/>
            </a:pPr>
            <a:r>
              <a:rPr b="1" i="1" lang="en"/>
              <a:t>Fully Vaccinated Rate vs. Date </a:t>
            </a:r>
            <a:endParaRPr b="1" i="1"/>
          </a:p>
          <a:p>
            <a:pPr indent="-317500" lvl="1" marL="914400" rtl="0" algn="l">
              <a:spcBef>
                <a:spcPts val="0"/>
              </a:spcBef>
              <a:spcAft>
                <a:spcPts val="0"/>
              </a:spcAft>
              <a:buSzPts val="1400"/>
              <a:buChar char="○"/>
            </a:pPr>
            <a:r>
              <a:rPr lang="en"/>
              <a:t>To see and compare the changes of the fully vaccinated rate in different cities</a:t>
            </a:r>
            <a:endParaRPr/>
          </a:p>
          <a:p>
            <a:pPr indent="-342900" lvl="0" marL="457200" rtl="0" algn="l">
              <a:spcBef>
                <a:spcPts val="0"/>
              </a:spcBef>
              <a:spcAft>
                <a:spcPts val="0"/>
              </a:spcAft>
              <a:buSzPts val="1800"/>
              <a:buChar char="●"/>
            </a:pPr>
            <a:r>
              <a:rPr b="1" i="1" lang="en"/>
              <a:t>At Least One Dose</a:t>
            </a:r>
            <a:r>
              <a:rPr b="1" i="1" lang="en"/>
              <a:t> Rate vs. Date</a:t>
            </a:r>
            <a:r>
              <a:rPr lang="en"/>
              <a:t> </a:t>
            </a:r>
            <a:endParaRPr/>
          </a:p>
          <a:p>
            <a:pPr indent="-317500" lvl="1" marL="914400" rtl="0" algn="l">
              <a:spcBef>
                <a:spcPts val="0"/>
              </a:spcBef>
              <a:spcAft>
                <a:spcPts val="0"/>
              </a:spcAft>
              <a:buSzPts val="1400"/>
              <a:buChar char="○"/>
            </a:pPr>
            <a:r>
              <a:rPr lang="en"/>
              <a:t>To see and compare the changes of the At Least One Dose rate in different cities</a:t>
            </a:r>
            <a:endParaRPr/>
          </a:p>
          <a:p>
            <a:pPr indent="-342900" lvl="0" marL="457200" rtl="0" algn="l">
              <a:spcBef>
                <a:spcPts val="0"/>
              </a:spcBef>
              <a:spcAft>
                <a:spcPts val="0"/>
              </a:spcAft>
              <a:buSzPts val="1800"/>
              <a:buChar char="●"/>
            </a:pPr>
            <a:r>
              <a:rPr b="1" i="1" lang="en"/>
              <a:t>Hypothesis Tests</a:t>
            </a:r>
            <a:endParaRPr b="1" i="1"/>
          </a:p>
          <a:p>
            <a:pPr indent="-317500" lvl="1" marL="914400" rtl="0" algn="l">
              <a:spcBef>
                <a:spcPts val="0"/>
              </a:spcBef>
              <a:spcAft>
                <a:spcPts val="0"/>
              </a:spcAft>
              <a:buSzPts val="1400"/>
              <a:buChar char="○"/>
            </a:pPr>
            <a:r>
              <a:rPr lang="en"/>
              <a:t>To test and find the impact of La Colaborativa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 Model – Feature Selection </a:t>
            </a:r>
            <a:endParaRPr/>
          </a:p>
        </p:txBody>
      </p:sp>
      <p:pic>
        <p:nvPicPr>
          <p:cNvPr id="100" name="Google Shape;100;p19"/>
          <p:cNvPicPr preferRelativeResize="0"/>
          <p:nvPr/>
        </p:nvPicPr>
        <p:blipFill rotWithShape="1">
          <a:blip r:embed="rId3">
            <a:alphaModFix/>
          </a:blip>
          <a:srcRect b="0" l="3239" r="3416" t="1826"/>
          <a:stretch/>
        </p:blipFill>
        <p:spPr>
          <a:xfrm>
            <a:off x="209400" y="1282600"/>
            <a:ext cx="4659249" cy="2973750"/>
          </a:xfrm>
          <a:prstGeom prst="rect">
            <a:avLst/>
          </a:prstGeom>
          <a:noFill/>
          <a:ln>
            <a:noFill/>
          </a:ln>
        </p:spPr>
      </p:pic>
      <p:sp>
        <p:nvSpPr>
          <p:cNvPr id="101" name="Google Shape;101;p19"/>
          <p:cNvSpPr txBox="1"/>
          <p:nvPr/>
        </p:nvSpPr>
        <p:spPr>
          <a:xfrm>
            <a:off x="857225" y="4410600"/>
            <a:ext cx="336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roxima Nova"/>
                <a:ea typeface="Proxima Nova"/>
                <a:cs typeface="Proxima Nova"/>
                <a:sym typeface="Proxima Nova"/>
              </a:rPr>
              <a:t>Top 10 most significant features</a:t>
            </a:r>
            <a:endParaRPr sz="1600">
              <a:latin typeface="Proxima Nova"/>
              <a:ea typeface="Proxima Nova"/>
              <a:cs typeface="Proxima Nova"/>
              <a:sym typeface="Proxima Nova"/>
            </a:endParaRPr>
          </a:p>
        </p:txBody>
      </p:sp>
      <p:sp>
        <p:nvSpPr>
          <p:cNvPr id="102" name="Google Shape;102;p19"/>
          <p:cNvSpPr txBox="1"/>
          <p:nvPr/>
        </p:nvSpPr>
        <p:spPr>
          <a:xfrm>
            <a:off x="5051900" y="1155750"/>
            <a:ext cx="3625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Proxima Nova"/>
                <a:ea typeface="Proxima Nova"/>
                <a:cs typeface="Proxima Nova"/>
                <a:sym typeface="Proxima Nova"/>
              </a:rPr>
              <a:t>Vaccinations records that included only one dose of a two-dose vaccination set tended to play a strong role in predicting the overall vaccination trends for each group.</a:t>
            </a:r>
            <a:endParaRPr b="1" i="1" sz="1600">
              <a:latin typeface="Proxima Nova"/>
              <a:ea typeface="Proxima Nova"/>
              <a:cs typeface="Proxima Nova"/>
              <a:sym typeface="Proxima Nova"/>
            </a:endParaRPr>
          </a:p>
        </p:txBody>
      </p:sp>
      <p:sp>
        <p:nvSpPr>
          <p:cNvPr id="103" name="Google Shape;103;p19"/>
          <p:cNvSpPr txBox="1"/>
          <p:nvPr/>
        </p:nvSpPr>
        <p:spPr>
          <a:xfrm>
            <a:off x="5051900" y="2709775"/>
            <a:ext cx="3625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Proxima Nova"/>
                <a:ea typeface="Proxima Nova"/>
                <a:cs typeface="Proxima Nova"/>
                <a:sym typeface="Proxima Nova"/>
              </a:rPr>
              <a:t>Vaccination records that included both doses of a two-dose regimen tended to be a stronger influence over vaccinations of older individuals (65+ years of age) as compared to one dose for younger populations</a:t>
            </a:r>
            <a:endParaRPr b="1" i="1" sz="16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113450" y="142475"/>
            <a:ext cx="732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Vaccinated Rate vs. Date</a:t>
            </a:r>
            <a:r>
              <a:rPr lang="en"/>
              <a:t> </a:t>
            </a:r>
            <a:endParaRPr/>
          </a:p>
        </p:txBody>
      </p:sp>
      <p:pic>
        <p:nvPicPr>
          <p:cNvPr id="109" name="Google Shape;109;p20"/>
          <p:cNvPicPr preferRelativeResize="0"/>
          <p:nvPr/>
        </p:nvPicPr>
        <p:blipFill>
          <a:blip r:embed="rId3">
            <a:alphaModFix/>
          </a:blip>
          <a:stretch>
            <a:fillRect/>
          </a:stretch>
        </p:blipFill>
        <p:spPr>
          <a:xfrm>
            <a:off x="320025" y="1592250"/>
            <a:ext cx="8503949" cy="268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4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Vaccinated Rate vs. Date </a:t>
            </a:r>
            <a:endParaRPr/>
          </a:p>
        </p:txBody>
      </p:sp>
      <p:pic>
        <p:nvPicPr>
          <p:cNvPr id="115" name="Google Shape;115;p21"/>
          <p:cNvPicPr preferRelativeResize="0"/>
          <p:nvPr/>
        </p:nvPicPr>
        <p:blipFill>
          <a:blip r:embed="rId3">
            <a:alphaModFix/>
          </a:blip>
          <a:stretch>
            <a:fillRect/>
          </a:stretch>
        </p:blipFill>
        <p:spPr>
          <a:xfrm>
            <a:off x="311700" y="1270700"/>
            <a:ext cx="8839199" cy="27929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